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1"/>
  </p:notesMasterIdLst>
  <p:sldIdLst>
    <p:sldId id="257" r:id="rId4"/>
    <p:sldId id="258" r:id="rId5"/>
    <p:sldId id="259" r:id="rId6"/>
    <p:sldId id="260" r:id="rId7"/>
    <p:sldId id="273" r:id="rId8"/>
    <p:sldId id="263" r:id="rId9"/>
    <p:sldId id="261" r:id="rId10"/>
    <p:sldId id="264" r:id="rId11"/>
    <p:sldId id="274" r:id="rId12"/>
    <p:sldId id="265" r:id="rId13"/>
    <p:sldId id="266" r:id="rId14"/>
    <p:sldId id="276" r:id="rId15"/>
    <p:sldId id="268" r:id="rId16"/>
    <p:sldId id="269" r:id="rId17"/>
    <p:sldId id="275" r:id="rId18"/>
    <p:sldId id="270" r:id="rId19"/>
    <p:sldId id="271" r:id="rId20"/>
  </p:sldIdLst>
  <p:sldSz cx="9144000" cy="5143500" type="screen16x9"/>
  <p:notesSz cx="6858000" cy="9144000"/>
  <p:embeddedFontLst>
    <p:embeddedFont>
      <p:font typeface="Roboto Thin" panose="020B0604020202020204" charset="0"/>
      <p:regular r:id="rId22"/>
      <p:bold r:id="rId23"/>
      <p:italic r:id="rId24"/>
      <p:boldItalic r:id="rId25"/>
    </p:embeddedFont>
    <p:embeddedFont>
      <p:font typeface="Dosis" panose="020B0604020202020204" charset="0"/>
      <p:regular r:id="rId26"/>
      <p:bold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Black" panose="020B0604020202020204" charset="0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78" autoAdjust="0"/>
  </p:normalViewPr>
  <p:slideViewPr>
    <p:cSldViewPr snapToGrid="0">
      <p:cViewPr varScale="1">
        <p:scale>
          <a:sx n="81" d="100"/>
          <a:sy n="81" d="100"/>
        </p:scale>
        <p:origin x="86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9007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66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667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6475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0495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497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9766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055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385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462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046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4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969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416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298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6327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40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244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4000" b="0" i="0" u="none" strike="noStrike" cap="none" dirty="0" err="1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40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Parker’s Marketin</a:t>
            </a:r>
            <a:r>
              <a:rPr lang="en-US" sz="40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 Funnels</a:t>
            </a:r>
            <a:endParaRPr sz="4000" b="0" i="0" u="none" strike="noStrike" cap="none" dirty="0">
              <a:solidFill>
                <a:schemeClr val="lt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Britt Bischoff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6/18/2018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299825" y="4324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 On Funnel</a:t>
            </a:r>
            <a:endParaRPr sz="2400" b="1" i="0" u="non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750074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Parker’s purchase funnel, the Home Try-On Funnel, is their customer journey toward purchase, beginning with the user taking the Style Quiz (quiz funnel).</a:t>
            </a: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b="0" i="0" u="none" strike="noStrike" cap="none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b="0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Home Try On Funnel is summarized by the following sequence of events:</a:t>
            </a:r>
          </a:p>
          <a:p>
            <a:pPr marL="228600" marR="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200" b="0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user takes the Style Quiz</a:t>
            </a:r>
          </a:p>
          <a:p>
            <a:pPr marL="228600" marR="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user proceeds to the Home Try On</a:t>
            </a:r>
          </a:p>
          <a:p>
            <a:pPr marL="228600" marR="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200" b="0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user makes a purchase</a:t>
            </a:r>
          </a:p>
          <a:p>
            <a:pPr marL="228600" marR="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b="0" i="0" u="none" strike="noStrike" cap="none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b="0" i="0" u="none" strike="noStrike" cap="none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" name="Shape 332"/>
          <p:cNvGraphicFramePr/>
          <p:nvPr>
            <p:extLst>
              <p:ext uri="{D42A27DB-BD31-4B8C-83A1-F6EECF244321}">
                <p14:modId xmlns:p14="http://schemas.microsoft.com/office/powerpoint/2010/main" val="2021270082"/>
              </p:ext>
            </p:extLst>
          </p:nvPr>
        </p:nvGraphicFramePr>
        <p:xfrm>
          <a:off x="5129151" y="843154"/>
          <a:ext cx="3867996" cy="268541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196025"/>
                <a:gridCol w="1365456"/>
                <a:gridCol w="1306515"/>
              </a:tblGrid>
              <a:tr h="177656">
                <a:tc gridSpan="3">
                  <a:txBody>
                    <a:bodyPr/>
                    <a:lstStyle/>
                    <a:p>
                      <a:pPr lvl="1">
                        <a:lnSpc>
                          <a:spcPct val="115000"/>
                        </a:lnSpc>
                        <a:buSzPts val="1200"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tables and data collected from each include the following:</a:t>
                      </a:r>
                      <a:endParaRPr lang="en-US" sz="1000" b="1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7656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Quiz:</a:t>
                      </a:r>
                      <a:endParaRPr lang="en-US" sz="10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Home try</a:t>
                      </a:r>
                      <a:r>
                        <a:rPr lang="en-US" sz="1000" baseline="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on:</a:t>
                      </a:r>
                      <a:endParaRPr lang="en-US" sz="10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Purchase:</a:t>
                      </a:r>
                      <a:endParaRPr lang="en-US" sz="1000" dirty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28575" marR="28575" marT="19050" marB="1905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71933">
                <a:tc>
                  <a:txBody>
                    <a:bodyPr/>
                    <a:lstStyle/>
                    <a:p>
                      <a:pPr marL="171450" marR="0" lvl="1" indent="-17145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id - </a:t>
                      </a: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identifier</a:t>
                      </a:r>
                      <a:endParaRPr lang="en-US" sz="1000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Style – style of frame</a:t>
                      </a: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Fit – 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width of frame</a:t>
                      </a:r>
                      <a:endParaRPr lang="en-US" sz="1000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Shape – shape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frame</a:t>
                      </a:r>
                      <a:endParaRPr lang="en-US" sz="1000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Color – color of frame</a:t>
                      </a:r>
                    </a:p>
                    <a:p>
                      <a:endParaRPr lang="en-US" sz="1000" dirty="0"/>
                    </a:p>
                  </a:txBody>
                  <a:tcPr marL="28575" marR="28575" marT="19050" marB="1905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id - </a:t>
                      </a: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identifier</a:t>
                      </a:r>
                      <a:endParaRPr lang="en-US" sz="1000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number_of_pairs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quantity of frames chosen</a:t>
                      </a: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Address – user’s address</a:t>
                      </a:r>
                    </a:p>
                    <a:p>
                      <a:endParaRPr lang="en-US" sz="1000" dirty="0"/>
                    </a:p>
                  </a:txBody>
                  <a:tcPr marL="28575" marR="28575" marT="19050" marB="1905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1" indent="-17145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id - </a:t>
                      </a: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identifier</a:t>
                      </a:r>
                      <a:endParaRPr lang="en-US" sz="1000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product_id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product identifier</a:t>
                      </a: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Style – style of frame</a:t>
                      </a: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model_name</a:t>
                      </a: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name of frame</a:t>
                      </a: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Color – color of frame</a:t>
                      </a:r>
                    </a:p>
                    <a:p>
                      <a:pPr marL="171450" lvl="1" indent="-171450">
                        <a:lnSpc>
                          <a:spcPct val="115000"/>
                        </a:lnSpc>
                        <a:buSzPts val="1200"/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Price – price</a:t>
                      </a:r>
                      <a:r>
                        <a:rPr lang="en-US" sz="10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of frame</a:t>
                      </a:r>
                      <a:endParaRPr lang="en-US" sz="1000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endParaRPr lang="en-US" sz="1000" dirty="0"/>
                    </a:p>
                  </a:txBody>
                  <a:tcPr marL="28575" marR="28575" marT="19050" marB="1905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8" y="3070634"/>
            <a:ext cx="4900367" cy="1942713"/>
          </a:xfrm>
          <a:prstGeom prst="rect">
            <a:avLst/>
          </a:prstGeom>
        </p:spPr>
      </p:pic>
      <p:sp>
        <p:nvSpPr>
          <p:cNvPr id="7" name="Shape 323"/>
          <p:cNvSpPr txBox="1"/>
          <p:nvPr/>
        </p:nvSpPr>
        <p:spPr>
          <a:xfrm>
            <a:off x="5652654" y="3171187"/>
            <a:ext cx="1969137" cy="184216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685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Try-On, </a:t>
            </a:r>
            <a:r>
              <a:rPr lang="en" sz="2400" b="1" i="0" u="non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A/B Test Results</a:t>
            </a:r>
            <a:endParaRPr sz="2400" b="1" i="0" u="non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277690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b="0" i="0" u="none" strike="noStrike" cap="none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Users are more likely to purchase when they get more pairs to try on. 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group that received 5 pairs to try on had a 79.24% conversion rate from home try on to purchase, compared to the 53.03% conversion rate of the group receiving 3 pairs.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Given that price is nearly the same across both groups, the difference could be that the group with 5 pairs has a greater selection to choose from and compare. </a:t>
            </a:r>
          </a:p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lang="en-US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conversion rate calculated </a:t>
            </a:r>
            <a:r>
              <a:rPr lang="en-US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 a separate Google Sheet as a percent change between </a:t>
            </a: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home try-on and purchase steps of the purchase funnel.</a:t>
            </a:r>
            <a:endParaRPr lang="en-US"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b="0" i="0" u="none" strike="noStrike" cap="none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5" y="4138135"/>
            <a:ext cx="4920900" cy="696915"/>
          </a:xfrm>
          <a:prstGeom prst="rect">
            <a:avLst/>
          </a:prstGeom>
        </p:spPr>
      </p:pic>
      <p:sp>
        <p:nvSpPr>
          <p:cNvPr id="7" name="Shape 323"/>
          <p:cNvSpPr txBox="1"/>
          <p:nvPr/>
        </p:nvSpPr>
        <p:spPr>
          <a:xfrm>
            <a:off x="5179100" y="1201324"/>
            <a:ext cx="3870900" cy="36337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SELECT number_of_pairs, COUNT(DISTINCT home_try_on.user_id) AS 'num_home_try_on', COUNT(DISTINCT purchase.user_id) AS 'num_purchase'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FROM home_try_on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ON home_try_on.user_id = purchase.user_id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WHERE number_of_pairs = '3 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OR number_of_pairs = '5 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ORDER BY 1 ASC;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7203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Try-On, </a:t>
            </a:r>
            <a:r>
              <a:rPr lang="en" sz="2400" b="1" i="0" u="non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A/B Test Results (continued from prev.)</a:t>
            </a:r>
            <a:endParaRPr sz="2400" b="1" i="0" u="non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277690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Given that price is nearly the same across both groups, the difference could be that the group with 5 pairs has a greater selection to choose from and compare. </a:t>
            </a:r>
          </a:p>
          <a:p>
            <a:pPr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b="0" i="0" u="none" strike="noStrike" cap="none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hape 323"/>
          <p:cNvSpPr txBox="1"/>
          <p:nvPr/>
        </p:nvSpPr>
        <p:spPr>
          <a:xfrm>
            <a:off x="5179100" y="1201324"/>
            <a:ext cx="3870900" cy="36337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ROUND(AVG(price), 2)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1 ASC;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5" y="4261876"/>
            <a:ext cx="4920900" cy="5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1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Funnel, Joining Tables</a:t>
            </a:r>
            <a:endParaRPr sz="2400" b="1" i="0" u="non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To analyze information across the user’s journey through </a:t>
            </a:r>
            <a:r>
              <a:rPr lang="en-US" sz="10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Parker’s purchase funnel, information from three tables (quiz, </a:t>
            </a:r>
            <a:r>
              <a:rPr lang="en-US" sz="10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, purchase) were combined using a LEFT JOIN. Columns were added to count the number of distinct users in the funnel for each stage.</a:t>
            </a:r>
            <a:endParaRPr lang="en-US" sz="1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8" y="3254273"/>
            <a:ext cx="4799034" cy="16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5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Funnel, Conversion Rates </a:t>
            </a:r>
            <a:endParaRPr sz="2400" b="1" i="0" u="non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num_quiz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COUNT(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1 THEN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ELSE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COUNT(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1 THEN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ELSE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END)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quiz_to_hto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hto_to_purchase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Although conversion rates decline between each of the three steps in the purchase funnel, Completion rates between decline between each of the three steps, with the greatest decline 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Conversion rate from quiz to home try-on is 75%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Conversion rate from home try-on to purchase is 66%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Created a funnel from multiple tables using a LEFT JOIN, and added columns to count the number of distinct users in the funnel for each stage.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Calculated percent change from each step of the funnel, from quiz to home try-on (</a:t>
            </a:r>
            <a:r>
              <a:rPr lang="en-US" sz="10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quiz_to_hto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 and home try-on to purchase (</a:t>
            </a:r>
            <a:r>
              <a:rPr lang="en-US" sz="10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hto_to_purchase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). </a:t>
            </a:r>
            <a:endParaRPr lang="en-US" sz="1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1" y="4357150"/>
            <a:ext cx="4699687" cy="3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66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Funnel, Purchase by Price Point </a:t>
            </a:r>
            <a:endParaRPr sz="2400" b="1" i="0" u="non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price, 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1 ASC;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251565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We can tell that </a:t>
            </a:r>
            <a:r>
              <a:rPr lang="en-US" sz="10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Parker’s customers prefer frames in the middle pricing tier at $95 more than the lowest priced tier and the highest priced tier. </a:t>
            </a:r>
            <a:endParaRPr lang="en-US" sz="1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>
              <a:lnSpc>
                <a:spcPct val="115000"/>
              </a:lnSpc>
              <a:buSzPts val="1200"/>
            </a:pPr>
            <a:endParaRPr lang="en-US" sz="10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Combined data from the </a:t>
            </a:r>
            <a:r>
              <a:rPr lang="en-US" sz="1000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and purchase tables with a </a:t>
            </a:r>
            <a:r>
              <a:rPr lang="en-US" sz="1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LEFT 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JOIN to retrieve  </a:t>
            </a:r>
            <a:r>
              <a:rPr lang="en-US" sz="1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and added columns to count the number of distinct users in the funnel for each stage.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Calculated percent change from each step of the funnel, from quiz to home try-on (</a:t>
            </a:r>
            <a:r>
              <a:rPr lang="en-US" sz="1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quiz_to_hto</a:t>
            </a:r>
            <a:r>
              <a:rPr lang="en-US" sz="1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 and home try-on to purchase (</a:t>
            </a:r>
            <a:r>
              <a:rPr lang="en-US" sz="10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hto_to_purchase</a:t>
            </a:r>
            <a:r>
              <a:rPr lang="en-US" sz="1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). </a:t>
            </a:r>
          </a:p>
          <a:p>
            <a:pPr lvl="1">
              <a:lnSpc>
                <a:spcPct val="115000"/>
              </a:lnSpc>
              <a:buSzPts val="1200"/>
            </a:pPr>
            <a:endParaRPr lang="en-US" sz="1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6" y="3930791"/>
            <a:ext cx="4920900" cy="9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9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Recommendations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13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2400" b="1" i="0" u="none" strike="sng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26100" y="1201325"/>
            <a:ext cx="8797583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Consider A/B testing on the style quiz with question 5. Recommendations include: removing it from the quiz, making this question optional, or adding an “I don’t know” option as a response.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Improve the style quiz completion rates.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Investigate what might be causing the user drop off between home try-on and purchase.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Give all users in the home try-on funnel 5 pairs to try on to improve likelihood of purchase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1" indent="-171450">
              <a:lnSpc>
                <a:spcPct val="115000"/>
              </a:lnSpc>
              <a:buSzPts val="1200"/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1096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Example Table of Contents</a:t>
            </a:r>
            <a:endParaRPr sz="2800" b="1" i="0" u="none" strike="noStrike" cap="none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Company Overview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</a:t>
            </a: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Company Overview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Company Overview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343005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Since 2010,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Parker has offered affordable designer eyewear while leading the way for socially conscious businesses, distributing a pair of eyeglasses to someone in need for every pair sold. 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Data was collected across the company’s two funnels, their Quiz Funnel (survey), and the Home Try-On Funnel (purchase).</a:t>
            </a: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lvl="1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52400" lvl="1">
              <a:lnSpc>
                <a:spcPct val="115000"/>
              </a:lnSpc>
              <a:buSzPts val="1200"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lvl="3" indent="-304800">
              <a:lnSpc>
                <a:spcPct val="115000"/>
              </a:lnSpc>
              <a:buSzPts val="1200"/>
              <a:buFont typeface="Roboto"/>
              <a:buChar char="●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The Quiz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778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 Quiz Funnel</a:t>
            </a:r>
            <a:endParaRPr sz="2400" b="1" i="0" u="non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207126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Warby Parker’s quiz funnel is a survey comprised of 5 questions designed to help the user determine their ideal pair of </a:t>
            </a:r>
            <a:r>
              <a:rPr lang="en" sz="1000" dirty="0" smtClean="0">
                <a:latin typeface="Roboto"/>
                <a:ea typeface="Roboto"/>
                <a:cs typeface="Roboto"/>
                <a:sym typeface="Roboto"/>
              </a:rPr>
              <a:t>frames. Completion of this funnel is intended to push the user through the Home Try-On Funnel.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collected from the survey table: </a:t>
            </a:r>
            <a:endParaRPr sz="10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uestion – the question asked in the survey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 id – the user identifier</a:t>
            </a:r>
            <a:endParaRPr lang="en-US" sz="10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Response – the user’s answer</a:t>
            </a:r>
            <a:endParaRPr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5" y="3398097"/>
            <a:ext cx="4867853" cy="154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6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 Quiz Funnel, Survey Interaction</a:t>
            </a:r>
            <a:endParaRPr sz="2400" b="1" i="0" u="non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question,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The quiz funnel and sequence of steps is as follows:</a:t>
            </a:r>
            <a:endParaRPr lang="en-US" sz="10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 </a:t>
            </a: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1: </a:t>
            </a: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are you looking for?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Question 2: What’s your fit?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 </a:t>
            </a: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3: </a:t>
            </a: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Which shapes do you like?</a:t>
            </a:r>
            <a:endParaRPr lang="en-US" sz="10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Question 4: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Which colors do you like?</a:t>
            </a:r>
            <a:endParaRPr lang="en-US" sz="1000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Question 5: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When was your last eye exam?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+mj-lt"/>
              <a:buAutoNum type="arabicPeriod"/>
            </a:pPr>
            <a:endParaRPr lang="en-US"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38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Created this funnel by counting the number of distinct users that answered questions to this survey and grouping by the question column.</a:t>
            </a:r>
            <a:endParaRPr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727691740"/>
              </p:ext>
            </p:extLst>
          </p:nvPr>
        </p:nvGraphicFramePr>
        <p:xfrm>
          <a:off x="177975" y="3189000"/>
          <a:ext cx="4920900" cy="1758726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57815"/>
                <a:gridCol w="2763085"/>
              </a:tblGrid>
              <a:tr h="350036"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COUNT(DISTINCT 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28173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</a:tr>
              <a:tr h="28173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</a:tr>
              <a:tr h="28173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</a:tr>
              <a:tr h="28173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</a:tr>
              <a:tr h="28173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The Quiz Funnel, Survey Completion Rates</a:t>
            </a:r>
            <a:endParaRPr sz="2400" b="1" i="0" u="non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2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After analyzing </a:t>
            </a:r>
            <a:r>
              <a:rPr lang="en-US" sz="1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if certain questions prompted users to leave the 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survey, it was found that  </a:t>
            </a: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uestions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3 and 5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in the survey have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lower </a:t>
            </a: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completion rates, with completion rates of 80% and 74.79%, respectively.  </a:t>
            </a:r>
            <a:endParaRPr lang="en-US" sz="10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reason(s) questions 3 and 5 could have lower rates could be because they are new eyeglass wearers and they’re uncertain about the shapes of glasses they like and may not have had a recent </a:t>
            </a: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exam, which may deter users from continuing with the rest of their journey.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0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Percent Completed rate was calculated in a separate Google Sheet as a percent change between each question, using the count of responses for each question as provided in the previous slide.</a:t>
            </a:r>
          </a:p>
          <a:p>
            <a:pPr marL="171450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-US" sz="10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The total survey completion rate was calculated using the percent change between the last question and the first question.</a:t>
            </a:r>
            <a:endParaRPr lang="en-US" sz="1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000" dirty="0" smtClean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endParaRPr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74374113"/>
              </p:ext>
            </p:extLst>
          </p:nvPr>
        </p:nvGraphicFramePr>
        <p:xfrm>
          <a:off x="5275700" y="1201263"/>
          <a:ext cx="3492225" cy="25382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27600"/>
                <a:gridCol w="1364625"/>
              </a:tblGrid>
              <a:tr h="3310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Question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Percent Completed this Question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100.00%</a:t>
                      </a:r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95.00%</a:t>
                      </a:r>
                    </a:p>
                  </a:txBody>
                  <a:tcPr marL="28575" marR="28575" marT="19050" marB="19050" anchor="b"/>
                </a:tc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80.00%</a:t>
                      </a:r>
                    </a:p>
                  </a:txBody>
                  <a:tcPr marL="28575" marR="28575" marT="19050" marB="19050" anchor="b"/>
                </a:tc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95.00%</a:t>
                      </a:r>
                    </a:p>
                  </a:txBody>
                  <a:tcPr marL="28575" marR="28575" marT="19050" marB="19050" anchor="b"/>
                </a:tc>
              </a:tr>
              <a:tr h="4390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74.79%</a:t>
                      </a: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85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A/B Testing with Home Try On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0441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1462</Words>
  <Application>Microsoft Office PowerPoint</Application>
  <PresentationFormat>On-screen Show (16:9)</PresentationFormat>
  <Paragraphs>179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Roboto Thin</vt:lpstr>
      <vt:lpstr>Dosis</vt:lpstr>
      <vt:lpstr>Roboto</vt:lpstr>
      <vt:lpstr>Roboto Black</vt:lpstr>
      <vt:lpstr>Arial</vt:lpstr>
      <vt:lpstr>Courier New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Britt Bischoff</dc:creator>
  <cp:lastModifiedBy>Britt Bischoff</cp:lastModifiedBy>
  <cp:revision>92</cp:revision>
  <dcterms:modified xsi:type="dcterms:W3CDTF">2018-06-20T03:14:41Z</dcterms:modified>
</cp:coreProperties>
</file>